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2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4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4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17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6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6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4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26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2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8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55EEA-534B-423C-A5D4-4520D32ED6C0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1D5B-52E7-460F-B066-2651181F2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81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53975"/>
            <a:ext cx="7772400" cy="1470025"/>
          </a:xfrm>
        </p:spPr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pic>
        <p:nvPicPr>
          <p:cNvPr id="1026" name="Picture 2" descr="Anim'n of object undergoing UC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05000"/>
            <a:ext cx="4191000" cy="421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1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movement of an object is at a constant speed with a fixed radius. </a:t>
            </a:r>
          </a:p>
          <a:p>
            <a:pPr marL="0" indent="0" algn="ctr">
              <a:buNone/>
            </a:pPr>
            <a:r>
              <a:rPr lang="en-US" dirty="0" smtClean="0"/>
              <a:t> Thus </a:t>
            </a:r>
            <a:r>
              <a:rPr lang="en-US" sz="3600" b="1" dirty="0" smtClean="0"/>
              <a:t>v = </a:t>
            </a:r>
            <a:r>
              <a:rPr lang="en-US" sz="3600" b="1" dirty="0" smtClean="0"/>
              <a:t>∆r/ ∆t</a:t>
            </a:r>
            <a:endParaRPr lang="en-US" sz="3600" b="1" dirty="0" smtClean="0"/>
          </a:p>
          <a:p>
            <a:r>
              <a:rPr lang="en-US" dirty="0" smtClean="0"/>
              <a:t>The object accelerates due to the direction constantly changing.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Thus  </a:t>
            </a:r>
            <a:r>
              <a:rPr lang="en-US" sz="3600" b="1" dirty="0" smtClean="0"/>
              <a:t>a= ∆v / </a:t>
            </a:r>
            <a:r>
              <a:rPr lang="en-US" sz="3600" b="1" dirty="0" smtClean="0"/>
              <a:t>∆t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8225" y="1752600"/>
            <a:ext cx="3609975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99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the triangle made from the position vectors to the ones made by the velocity vectors (same      )</a:t>
            </a:r>
          </a:p>
          <a:p>
            <a:r>
              <a:rPr lang="en-US" dirty="0" smtClean="0"/>
              <a:t>They are similar triangles.</a:t>
            </a:r>
          </a:p>
          <a:p>
            <a:pPr marL="0" indent="0">
              <a:buNone/>
            </a:pPr>
            <a:r>
              <a:rPr lang="en-US" dirty="0" smtClean="0"/>
              <a:t>Therefore:</a:t>
            </a:r>
          </a:p>
          <a:p>
            <a:pPr marL="0" indent="0" algn="ctr">
              <a:buNone/>
            </a:pPr>
            <a:r>
              <a:rPr lang="en-US" u="sng" dirty="0" smtClean="0"/>
              <a:t>∆r</a:t>
            </a:r>
            <a:r>
              <a:rPr lang="en-US" dirty="0" smtClean="0"/>
              <a:t> = </a:t>
            </a:r>
            <a:r>
              <a:rPr lang="en-US" u="sng" dirty="0" smtClean="0"/>
              <a:t>∆v</a:t>
            </a:r>
          </a:p>
          <a:p>
            <a:pPr marL="0" indent="0">
              <a:buNone/>
            </a:pPr>
            <a:r>
              <a:rPr lang="en-US" dirty="0" smtClean="0"/>
              <a:t>	     </a:t>
            </a:r>
            <a:r>
              <a:rPr lang="en-US" dirty="0" err="1" smtClean="0"/>
              <a:t>r∆t</a:t>
            </a:r>
            <a:r>
              <a:rPr lang="en-US" dirty="0" smtClean="0"/>
              <a:t>    </a:t>
            </a:r>
            <a:r>
              <a:rPr lang="en-US" dirty="0" err="1" smtClean="0"/>
              <a:t>v∆t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447800"/>
            <a:ext cx="4855464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34813"/>
            <a:ext cx="381000" cy="27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414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00200"/>
            <a:ext cx="746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/>
              <a:t>∆r</a:t>
            </a:r>
            <a:r>
              <a:rPr lang="en-US" sz="3600" dirty="0" smtClean="0"/>
              <a:t> = </a:t>
            </a:r>
            <a:r>
              <a:rPr lang="en-US" sz="3600" u="sng" dirty="0" smtClean="0"/>
              <a:t>∆v</a:t>
            </a:r>
          </a:p>
          <a:p>
            <a:r>
              <a:rPr lang="en-US" sz="3600" dirty="0" smtClean="0"/>
              <a:t>	                   </a:t>
            </a:r>
            <a:r>
              <a:rPr lang="en-US" sz="3600" dirty="0" err="1" smtClean="0"/>
              <a:t>r∆t</a:t>
            </a:r>
            <a:r>
              <a:rPr lang="en-US" sz="3600" dirty="0" smtClean="0"/>
              <a:t>    </a:t>
            </a:r>
            <a:r>
              <a:rPr lang="en-US" sz="3600" dirty="0" err="1" smtClean="0"/>
              <a:t>v∆t</a:t>
            </a:r>
            <a:endParaRPr lang="en-US" sz="3600" dirty="0" smtClean="0"/>
          </a:p>
          <a:p>
            <a:endParaRPr lang="en-US" sz="3600" b="1" dirty="0" smtClean="0"/>
          </a:p>
          <a:p>
            <a:pPr algn="ctr"/>
            <a:r>
              <a:rPr lang="en-US" sz="3600" dirty="0" smtClean="0"/>
              <a:t>Remember that </a:t>
            </a:r>
            <a:r>
              <a:rPr lang="en-US" sz="3600" b="1" dirty="0" smtClean="0"/>
              <a:t>v = ∆r/ ∆t</a:t>
            </a:r>
          </a:p>
          <a:p>
            <a:pPr algn="ctr"/>
            <a:r>
              <a:rPr lang="en-US" sz="3600" dirty="0" smtClean="0"/>
              <a:t>So substitution gets us</a:t>
            </a:r>
          </a:p>
          <a:p>
            <a:pPr algn="ctr"/>
            <a:endParaRPr lang="en-US" sz="3600" dirty="0"/>
          </a:p>
          <a:p>
            <a:pPr algn="ctr"/>
            <a:r>
              <a:rPr lang="en-US" sz="3600" u="sng" dirty="0" smtClean="0"/>
              <a:t>v</a:t>
            </a:r>
            <a:r>
              <a:rPr lang="en-US" sz="3600" dirty="0" smtClean="0"/>
              <a:t> = </a:t>
            </a:r>
            <a:r>
              <a:rPr lang="en-US" sz="3600" u="sng" dirty="0" smtClean="0"/>
              <a:t>∆v</a:t>
            </a:r>
            <a:endParaRPr lang="en-US" sz="3600" u="sng" dirty="0"/>
          </a:p>
          <a:p>
            <a:pPr algn="ctr"/>
            <a:r>
              <a:rPr lang="en-US" sz="3600" dirty="0" smtClean="0"/>
              <a:t>r    </a:t>
            </a:r>
            <a:r>
              <a:rPr lang="en-US" sz="3600" dirty="0" err="1" smtClean="0"/>
              <a:t>v</a:t>
            </a:r>
            <a:r>
              <a:rPr lang="en-US" sz="3600" dirty="0" err="1" smtClean="0"/>
              <a:t>∆t</a:t>
            </a:r>
            <a:endParaRPr lang="en-US" sz="3600" dirty="0" smtClean="0"/>
          </a:p>
          <a:p>
            <a:pPr algn="ctr"/>
            <a:endParaRPr lang="en-US" sz="3600" b="1" dirty="0"/>
          </a:p>
          <a:p>
            <a:pPr algn="ctr"/>
            <a:endParaRPr lang="en-US" sz="3600" b="1" dirty="0" smtClean="0"/>
          </a:p>
          <a:p>
            <a:r>
              <a:rPr lang="en-US" sz="3600" dirty="0" smtClean="0"/>
              <a:t>  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219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00200"/>
            <a:ext cx="7467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/>
              <a:t>v</a:t>
            </a:r>
            <a:r>
              <a:rPr lang="en-US" sz="3600" dirty="0" smtClean="0"/>
              <a:t> = </a:t>
            </a:r>
            <a:r>
              <a:rPr lang="en-US" sz="3600" u="sng" dirty="0" smtClean="0"/>
              <a:t>∆v</a:t>
            </a:r>
          </a:p>
          <a:p>
            <a:r>
              <a:rPr lang="en-US" sz="3600" dirty="0" smtClean="0"/>
              <a:t>	                     r    </a:t>
            </a:r>
            <a:r>
              <a:rPr lang="en-US" sz="3600" dirty="0" err="1" smtClean="0"/>
              <a:t>v∆t</a:t>
            </a:r>
            <a:endParaRPr lang="en-US" sz="3600" dirty="0" smtClean="0"/>
          </a:p>
          <a:p>
            <a:endParaRPr lang="en-US" sz="3600" b="1" dirty="0" smtClean="0"/>
          </a:p>
          <a:p>
            <a:pPr algn="ctr"/>
            <a:r>
              <a:rPr lang="en-US" sz="3600" dirty="0" smtClean="0"/>
              <a:t>Remember that </a:t>
            </a:r>
            <a:r>
              <a:rPr lang="en-US" sz="3600" b="1" dirty="0" smtClean="0"/>
              <a:t>a = ∆v/ ∆t</a:t>
            </a:r>
          </a:p>
          <a:p>
            <a:pPr algn="ctr"/>
            <a:r>
              <a:rPr lang="en-US" sz="3600" dirty="0" smtClean="0"/>
              <a:t>So substitution gets us</a:t>
            </a:r>
          </a:p>
          <a:p>
            <a:pPr algn="ctr"/>
            <a:endParaRPr lang="en-US" sz="3600" dirty="0"/>
          </a:p>
          <a:p>
            <a:pPr algn="ctr"/>
            <a:r>
              <a:rPr lang="en-US" sz="3600" u="sng" dirty="0" smtClean="0"/>
              <a:t>v</a:t>
            </a:r>
            <a:r>
              <a:rPr lang="en-US" sz="3600" dirty="0" smtClean="0"/>
              <a:t> = </a:t>
            </a:r>
            <a:r>
              <a:rPr lang="en-US" sz="3600" u="sng" dirty="0" smtClean="0"/>
              <a:t>a</a:t>
            </a:r>
            <a:endParaRPr lang="en-US" sz="3600" u="sng" dirty="0"/>
          </a:p>
          <a:p>
            <a:pPr algn="ctr"/>
            <a:r>
              <a:rPr lang="en-US" sz="3600" dirty="0" smtClean="0"/>
              <a:t>r    v   </a:t>
            </a:r>
          </a:p>
          <a:p>
            <a:pPr algn="ctr"/>
            <a:endParaRPr lang="en-US" sz="3600" b="1" dirty="0"/>
          </a:p>
          <a:p>
            <a:pPr algn="ctr"/>
            <a:endParaRPr lang="en-US" sz="3600" b="1" dirty="0" smtClean="0"/>
          </a:p>
          <a:p>
            <a:r>
              <a:rPr lang="en-US" sz="3600" dirty="0" smtClean="0"/>
              <a:t>   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9054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16002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 smtClean="0"/>
              <a:t>v</a:t>
            </a:r>
            <a:r>
              <a:rPr lang="en-US" sz="3600" dirty="0" smtClean="0"/>
              <a:t> = </a:t>
            </a:r>
            <a:r>
              <a:rPr lang="en-US" sz="3600" u="sng" dirty="0" smtClean="0"/>
              <a:t>a</a:t>
            </a:r>
            <a:endParaRPr lang="en-US" sz="3600" u="sng" dirty="0"/>
          </a:p>
          <a:p>
            <a:pPr algn="ctr"/>
            <a:r>
              <a:rPr lang="en-US" sz="3600" dirty="0" smtClean="0"/>
              <a:t>r    v   </a:t>
            </a:r>
            <a:endParaRPr lang="en-US" sz="3600" b="1" dirty="0" smtClean="0"/>
          </a:p>
          <a:p>
            <a:pPr algn="ctr"/>
            <a:r>
              <a:rPr lang="en-US" sz="3600" b="1" dirty="0" smtClean="0"/>
              <a:t>Rearranged we get</a:t>
            </a:r>
          </a:p>
          <a:p>
            <a:pPr algn="ctr"/>
            <a:r>
              <a:rPr lang="en-US" sz="3600" dirty="0" smtClean="0"/>
              <a:t>a</a:t>
            </a:r>
            <a:r>
              <a:rPr lang="en-US" sz="3600" dirty="0"/>
              <a:t>= </a:t>
            </a:r>
            <a:r>
              <a:rPr lang="en-US" sz="3600" u="sng" dirty="0"/>
              <a:t>v</a:t>
            </a:r>
            <a:r>
              <a:rPr lang="en-US" sz="3600" u="sng" baseline="30000" dirty="0"/>
              <a:t>2</a:t>
            </a:r>
            <a:endParaRPr lang="en-US" sz="3600" dirty="0"/>
          </a:p>
          <a:p>
            <a:pPr algn="ctr"/>
            <a:r>
              <a:rPr lang="en-US" sz="3600" dirty="0"/>
              <a:t>     </a:t>
            </a:r>
            <a:r>
              <a:rPr lang="en-US" sz="3600" dirty="0" smtClean="0"/>
              <a:t>r</a:t>
            </a:r>
          </a:p>
          <a:p>
            <a:pPr algn="ctr"/>
            <a:r>
              <a:rPr lang="en-US" sz="3600" dirty="0" smtClean="0"/>
              <a:t>This is the centripetal acceleration and always points to the center of the circle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857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676400"/>
            <a:ext cx="5341937" cy="4525963"/>
          </a:xfrm>
        </p:spPr>
        <p:txBody>
          <a:bodyPr/>
          <a:lstStyle/>
          <a:p>
            <a:r>
              <a:rPr lang="en-US" dirty="0" smtClean="0"/>
              <a:t>Using Newton’s Second Law: </a:t>
            </a:r>
          </a:p>
          <a:p>
            <a:pPr marL="0" indent="0" algn="ctr">
              <a:buNone/>
            </a:pPr>
            <a:r>
              <a:rPr lang="en-US" dirty="0" smtClean="0"/>
              <a:t>F=ma</a:t>
            </a:r>
          </a:p>
          <a:p>
            <a:r>
              <a:rPr lang="en-US" dirty="0" smtClean="0"/>
              <a:t>The centripetal force can be found.</a:t>
            </a:r>
          </a:p>
          <a:p>
            <a:pPr marL="0" indent="0" algn="ctr">
              <a:buNone/>
            </a:pPr>
            <a:r>
              <a:rPr lang="en-US" dirty="0"/>
              <a:t>m</a:t>
            </a:r>
            <a:r>
              <a:rPr lang="en-US" dirty="0" smtClean="0"/>
              <a:t>= mass of object</a:t>
            </a:r>
          </a:p>
          <a:p>
            <a:pPr marL="0" indent="0" algn="ctr">
              <a:buNone/>
            </a:pPr>
            <a:r>
              <a:rPr lang="en-US" dirty="0" smtClean="0"/>
              <a:t>a= centripetal  acceleration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force is the tension on the string in demonstration.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AutoShape 2" descr="Image result for uniform circular mo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uniform circular moti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for uniform circular motion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Image result for uniform circular motion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6" name="Picture 10" descr="http://www.stmary.ws/HighSchool/Physics/home/notes/MotionPlane/img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05000"/>
            <a:ext cx="3810000" cy="384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65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p:pic>
        <p:nvPicPr>
          <p:cNvPr id="5122" name="Picture 2" descr="http://www.schoolphysics.co.uk/age14-16/Mechanics/Circular%20motion/text/Circular_motion/images/6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514600"/>
            <a:ext cx="4363685" cy="3766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29180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81200" y="1450538"/>
            <a:ext cx="5741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which direction is the force of tension?</a:t>
            </a:r>
          </a:p>
          <a:p>
            <a:r>
              <a:rPr lang="en-US" sz="2400" dirty="0" smtClean="0"/>
              <a:t>In which direction is gravity perceived to be?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80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Circular Motion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Period (T) is the amount of time it takes to make one revolution. </a:t>
                </a:r>
                <a:endParaRPr lang="en-US" dirty="0"/>
              </a:p>
              <a:p>
                <a:r>
                  <a:rPr lang="en-US" dirty="0" smtClean="0"/>
                  <a:t>Distance is the circumference (C)=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2</m:t>
                    </m:r>
                    <m:r>
                      <a:rPr lang="el-GR" i="1" smtClean="0">
                        <a:latin typeface="Cambria Math"/>
                      </a:rPr>
                      <m:t>𝜋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So velocity is   v= </a:t>
                </a:r>
                <a:r>
                  <a:rPr lang="en-US" u="sng" dirty="0" smtClean="0"/>
                  <a:t>d</a:t>
                </a:r>
                <a:r>
                  <a:rPr lang="en-US" dirty="0"/>
                  <a:t> </a:t>
                </a:r>
                <a:r>
                  <a:rPr lang="en-US" dirty="0" smtClean="0"/>
                  <a:t>    or   </a:t>
                </a:r>
                <a14:m>
                  <m:oMath xmlns:m="http://schemas.openxmlformats.org/officeDocument/2006/math">
                    <m:r>
                      <a:rPr lang="en-US" b="0" i="0" u="sng" smtClean="0">
                        <a:latin typeface="Cambria Math"/>
                      </a:rPr>
                      <m:t>2</m:t>
                    </m:r>
                    <m:r>
                      <a:rPr lang="el-GR" i="1" u="sng" smtClean="0">
                        <a:latin typeface="Cambria Math"/>
                      </a:rPr>
                      <m:t>𝜋</m:t>
                    </m:r>
                    <m:r>
                      <a:rPr lang="en-US" b="0" i="1" u="sng" smtClean="0">
                        <a:latin typeface="Cambria Math"/>
                      </a:rPr>
                      <m:t>𝑟</m:t>
                    </m:r>
                  </m:oMath>
                </a14:m>
                <a:endParaRPr lang="en-US" u="sng" dirty="0" smtClean="0"/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t              T</a:t>
                </a:r>
              </a:p>
              <a:p>
                <a:r>
                  <a:rPr lang="en-US" dirty="0" smtClean="0"/>
                  <a:t>Acceleration then is  a= </a:t>
                </a:r>
                <a:r>
                  <a:rPr lang="en-US" u="sng" dirty="0" smtClean="0"/>
                  <a:t>v</a:t>
                </a:r>
                <a:r>
                  <a:rPr lang="en-US" u="sng" baseline="30000" dirty="0" smtClean="0"/>
                  <a:t>2 </a:t>
                </a:r>
                <a:r>
                  <a:rPr lang="en-US" dirty="0"/>
                  <a:t> </a:t>
                </a:r>
                <a:r>
                  <a:rPr lang="en-US" dirty="0" smtClean="0"/>
                  <a:t>  or   </a:t>
                </a:r>
                <a:r>
                  <a:rPr lang="en-US" u="sng" dirty="0" smtClean="0"/>
                  <a:t>(</a:t>
                </a:r>
                <a:r>
                  <a:rPr lang="en-US" u="sng" dirty="0" smtClean="0"/>
                  <a:t>2</a:t>
                </a:r>
                <a14:m>
                  <m:oMath xmlns:m="http://schemas.openxmlformats.org/officeDocument/2006/math">
                    <m:r>
                      <a:rPr lang="el-GR" i="1" u="sng" smtClean="0">
                        <a:latin typeface="Cambria Math"/>
                      </a:rPr>
                      <m:t>𝜋</m:t>
                    </m:r>
                    <m:r>
                      <a:rPr lang="en-US" b="0" i="1" u="sng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u="sng" dirty="0" smtClean="0"/>
                  <a:t>/T)</a:t>
                </a:r>
                <a:r>
                  <a:rPr lang="en-US" u="sng" baseline="30000" dirty="0" smtClean="0"/>
                  <a:t> 2</a:t>
                </a:r>
                <a:endParaRPr lang="en-US" u="sng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 </a:t>
                </a:r>
                <a:r>
                  <a:rPr lang="en-US" dirty="0" smtClean="0"/>
                  <a:t>r                 </a:t>
                </a:r>
                <a:r>
                  <a:rPr lang="en-US" dirty="0" err="1" smtClean="0"/>
                  <a:t>r</a:t>
                </a:r>
                <a:endParaRPr lang="en-US" dirty="0" smtClean="0"/>
              </a:p>
              <a:p>
                <a:r>
                  <a:rPr lang="en-US" dirty="0" smtClean="0"/>
                  <a:t>Simplified becomes   a= </a:t>
                </a:r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r>
                      <a:rPr lang="el-GR" i="1" smtClean="0">
                        <a:latin typeface="Cambria Math"/>
                      </a:rPr>
                      <m:t>𝜋</m:t>
                    </m:r>
                    <m:r>
                      <m:rPr>
                        <m:nor/>
                      </m:rPr>
                      <a:rPr lang="en-US" baseline="30000" dirty="0" smtClean="0"/>
                      <m:t>2</m:t>
                    </m:r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/</a:t>
                </a:r>
                <a:r>
                  <a:rPr lang="en-US" dirty="0" smtClean="0"/>
                  <a:t>T</a:t>
                </a:r>
                <a:r>
                  <a:rPr lang="en-US" baseline="30000" dirty="0" smtClean="0"/>
                  <a:t>2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                              </a:t>
                </a:r>
                <a:r>
                  <a:rPr lang="en-US" dirty="0" smtClean="0"/>
                  <a:t>  </a:t>
                </a: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908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Uniform Circular Motion</vt:lpstr>
      <vt:lpstr>Uniform Circular Motion</vt:lpstr>
      <vt:lpstr>Uniform Circular Motion</vt:lpstr>
      <vt:lpstr>Uniform Circular Motion</vt:lpstr>
      <vt:lpstr>Uniform Circular Motion</vt:lpstr>
      <vt:lpstr>Uniform Circular Motion</vt:lpstr>
      <vt:lpstr>Uniform Circular Motion</vt:lpstr>
      <vt:lpstr>Uniform Circular Motion</vt:lpstr>
      <vt:lpstr>Uniform Circular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Uniform Circular Motion</dc:title>
  <dc:creator>Image</dc:creator>
  <cp:lastModifiedBy>Image</cp:lastModifiedBy>
  <cp:revision>8</cp:revision>
  <dcterms:created xsi:type="dcterms:W3CDTF">2016-01-11T18:44:49Z</dcterms:created>
  <dcterms:modified xsi:type="dcterms:W3CDTF">2016-01-11T19:57:34Z</dcterms:modified>
</cp:coreProperties>
</file>